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fr-FR"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fr-FR"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fr-FR"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fr-FR"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fr-FR"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fr-FR"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838080" y="365040"/>
            <a:ext cx="10511280" cy="612576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fr-FR"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fr-FR"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fr-FR"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fr-FR"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fr-FR"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fr-FR"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838080" y="365040"/>
            <a:ext cx="10511280" cy="612576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fr-FR"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fr-FR"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fr-FR"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fr-FR"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fr-FR"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fr-FR"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838080" y="365040"/>
            <a:ext cx="10511280" cy="612576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38080" y="365040"/>
            <a:ext cx="10511280" cy="1321200"/>
          </a:xfrm>
          <a:prstGeom prst="rect">
            <a:avLst/>
          </a:prstGeom>
        </p:spPr>
        <p:txBody>
          <a:bodyPr lIns="0" rIns="0" tIns="0" bIns="0" anchor="ctr">
            <a:noAutofit/>
          </a:bodyPr>
          <a:p>
            <a:pPr algn="ctr"/>
            <a:endParaRPr b="0" lang="fr-FR"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FR" sz="4400" spc="-1" strike="noStrike">
                <a:latin typeface="Arial"/>
              </a:rPr>
              <a:t>Cliquez pour éditer le format du texte-titre</a:t>
            </a:r>
            <a:endParaRPr b="0" lang="fr-FR"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FR" sz="4400" spc="-1" strike="noStrike">
                <a:latin typeface="Arial"/>
              </a:rPr>
              <a:t>Cliquez pour éditer le format du texte-titre</a:t>
            </a:r>
            <a:endParaRPr b="0" lang="fr-FR"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1280" cy="1321200"/>
          </a:xfrm>
          <a:prstGeom prst="rect">
            <a:avLst/>
          </a:prstGeom>
        </p:spPr>
        <p:txBody>
          <a:bodyPr lIns="0" rIns="0" tIns="0" bIns="0" anchor="ctr">
            <a:noAutofit/>
          </a:bodyPr>
          <a:p>
            <a:r>
              <a:rPr b="0" lang="fr-FR" sz="1800" spc="-1" strike="noStrike">
                <a:latin typeface="Arial"/>
              </a:rPr>
              <a:t>Cliquez pour éditer le format du texte-titre</a:t>
            </a:r>
            <a:endParaRPr b="0" lang="fr-FR" sz="18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9.xml"/>
</Relationships>
</file>

<file path=ppt/slides/_rels/slide1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1523880" y="1122480"/>
            <a:ext cx="9139680" cy="2383200"/>
          </a:xfrm>
          <a:prstGeom prst="rect">
            <a:avLst/>
          </a:prstGeom>
          <a:noFill/>
          <a:ln w="0">
            <a:noFill/>
          </a:ln>
        </p:spPr>
        <p:style>
          <a:lnRef idx="0"/>
          <a:fillRef idx="0"/>
          <a:effectRef idx="0"/>
          <a:fontRef idx="minor"/>
        </p:style>
        <p:txBody>
          <a:bodyPr lIns="90000" rIns="90000" tIns="45000" bIns="45000" anchor="b">
            <a:noAutofit/>
          </a:bodyPr>
          <a:p>
            <a:pPr algn="ctr">
              <a:lnSpc>
                <a:spcPct val="90000"/>
              </a:lnSpc>
            </a:pPr>
            <a:r>
              <a:rPr b="1" lang="fr-FR" sz="6000" spc="-1" strike="noStrike">
                <a:solidFill>
                  <a:srgbClr val="c9211e"/>
                </a:solidFill>
                <a:latin typeface="Arial"/>
                <a:ea typeface="DejaVu Sans"/>
              </a:rPr>
              <a:t>SECURITE EN BLOC</a:t>
            </a:r>
            <a:endParaRPr b="1" lang="fr-FR" sz="6000" spc="-1" strike="noStrike">
              <a:solidFill>
                <a:srgbClr val="c9211e"/>
              </a:solidFill>
              <a:latin typeface="Arial"/>
            </a:endParaRPr>
          </a:p>
        </p:txBody>
      </p:sp>
      <p:sp>
        <p:nvSpPr>
          <p:cNvPr id="115" name="CustomShape 2"/>
          <p:cNvSpPr/>
          <p:nvPr/>
        </p:nvSpPr>
        <p:spPr>
          <a:xfrm>
            <a:off x="1523880" y="3602160"/>
            <a:ext cx="9139680" cy="1651320"/>
          </a:xfrm>
          <a:prstGeom prst="rect">
            <a:avLst/>
          </a:prstGeom>
          <a:noFill/>
          <a:ln w="0">
            <a:noFill/>
          </a:ln>
        </p:spPr>
        <p:style>
          <a:lnRef idx="0"/>
          <a:fillRef idx="0"/>
          <a:effectRef idx="0"/>
          <a:fontRef idx="minor"/>
        </p:style>
        <p:txBody>
          <a:bodyPr lIns="90000" rIns="90000" tIns="45000" bIns="45000">
            <a:noAutofit/>
          </a:bodyPr>
          <a:p>
            <a:pPr algn="ctr">
              <a:lnSpc>
                <a:spcPct val="90000"/>
              </a:lnSpc>
              <a:spcBef>
                <a:spcPts val="1001"/>
              </a:spcBef>
              <a:tabLst>
                <a:tab algn="l" pos="0"/>
              </a:tabLst>
            </a:pPr>
            <a:r>
              <a:rPr b="0" lang="fr-FR" sz="2400" spc="-1" strike="noStrike">
                <a:solidFill>
                  <a:srgbClr val="000000"/>
                </a:solidFill>
                <a:latin typeface="Calibri"/>
                <a:ea typeface="DejaVu Sans"/>
              </a:rPr>
              <a:t>                                   </a:t>
            </a:r>
            <a:endParaRPr b="0" lang="fr-FR"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838080" y="365040"/>
            <a:ext cx="10511280" cy="132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r-FR" sz="4400" spc="-1" strike="noStrike">
                <a:solidFill>
                  <a:srgbClr val="000000"/>
                </a:solidFill>
                <a:latin typeface="Arial"/>
                <a:ea typeface="DejaVu Sans"/>
              </a:rPr>
              <a:t>           </a:t>
            </a:r>
            <a:r>
              <a:rPr b="0" lang="fr-FR" sz="4400" spc="-1" strike="noStrike">
                <a:solidFill>
                  <a:srgbClr val="000000"/>
                </a:solidFill>
                <a:latin typeface="Arial"/>
                <a:ea typeface="DejaVu Sans"/>
              </a:rPr>
              <a:t>ENROULEUR AUTOMATIQUE                   </a:t>
            </a:r>
            <a:endParaRPr b="0" lang="fr-FR" sz="4400" spc="-1" strike="noStrike">
              <a:latin typeface="Arial"/>
            </a:endParaRPr>
          </a:p>
        </p:txBody>
      </p:sp>
      <p:pic>
        <p:nvPicPr>
          <p:cNvPr id="125" name="" descr=""/>
          <p:cNvPicPr/>
          <p:nvPr/>
        </p:nvPicPr>
        <p:blipFill>
          <a:blip r:embed="rId1"/>
          <a:stretch/>
        </p:blipFill>
        <p:spPr>
          <a:xfrm>
            <a:off x="3780000" y="1580400"/>
            <a:ext cx="3597480" cy="359748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4488480" y="1260000"/>
            <a:ext cx="6849360" cy="4317480"/>
          </a:xfrm>
          <a:prstGeom prst="rect">
            <a:avLst/>
          </a:prstGeom>
          <a:noFill/>
          <a:ln w="0">
            <a:noFill/>
          </a:ln>
        </p:spPr>
        <p:style>
          <a:lnRef idx="0"/>
          <a:fillRef idx="0"/>
          <a:effectRef idx="0"/>
          <a:fontRef idx="minor"/>
        </p:style>
      </p:sp>
      <p:pic>
        <p:nvPicPr>
          <p:cNvPr id="127" name="" descr=""/>
          <p:cNvPicPr/>
          <p:nvPr/>
        </p:nvPicPr>
        <p:blipFill>
          <a:blip r:embed="rId1"/>
          <a:stretch/>
        </p:blipFill>
        <p:spPr>
          <a:xfrm>
            <a:off x="246240" y="1080000"/>
            <a:ext cx="3351240" cy="5037480"/>
          </a:xfrm>
          <a:prstGeom prst="rect">
            <a:avLst/>
          </a:prstGeom>
          <a:ln w="0">
            <a:noFill/>
          </a:ln>
        </p:spPr>
      </p:pic>
      <p:sp>
        <p:nvSpPr>
          <p:cNvPr id="128" name="CustomShape 2"/>
          <p:cNvSpPr/>
          <p:nvPr/>
        </p:nvSpPr>
        <p:spPr>
          <a:xfrm>
            <a:off x="4500000" y="1440000"/>
            <a:ext cx="6657840" cy="2332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fr-FR" sz="1800" spc="-1" strike="noStrike">
                <a:solidFill>
                  <a:srgbClr val="000000"/>
                </a:solidFill>
                <a:latin typeface="Arial"/>
                <a:ea typeface="DejaVu Sans"/>
              </a:rPr>
              <a:t>                    </a:t>
            </a:r>
            <a:r>
              <a:rPr b="1" lang="fr-FR" sz="1800" spc="-1" strike="noStrike">
                <a:solidFill>
                  <a:srgbClr val="000000"/>
                </a:solidFill>
                <a:latin typeface="Arial"/>
                <a:ea typeface="DejaVu Sans"/>
              </a:rPr>
              <a:t> </a:t>
            </a:r>
            <a:r>
              <a:rPr b="1" lang="fr-FR" sz="2600" spc="-1" strike="noStrike">
                <a:solidFill>
                  <a:srgbClr val="000000"/>
                </a:solidFill>
                <a:latin typeface="Arial"/>
                <a:ea typeface="DejaVu Sans"/>
              </a:rPr>
              <a:t>ENROULEUR AUTOMATIQUE</a:t>
            </a:r>
            <a:endParaRPr b="0" lang="fr-FR" sz="2600" spc="-1" strike="noStrike">
              <a:latin typeface="Arial"/>
            </a:endParaRPr>
          </a:p>
          <a:p>
            <a:pPr>
              <a:lnSpc>
                <a:spcPct val="100000"/>
              </a:lnSpc>
            </a:pPr>
            <a:endParaRPr b="0" lang="fr-FR" sz="2600" spc="-1" strike="noStrike">
              <a:latin typeface="Arial"/>
            </a:endParaRPr>
          </a:p>
          <a:p>
            <a:pPr>
              <a:lnSpc>
                <a:spcPct val="100000"/>
              </a:lnSpc>
            </a:pPr>
            <a:endParaRPr b="0" lang="fr-FR" sz="2600" spc="-1" strike="noStrike">
              <a:latin typeface="Arial"/>
            </a:endParaRPr>
          </a:p>
          <a:p>
            <a:pPr>
              <a:lnSpc>
                <a:spcPct val="100000"/>
              </a:lnSpc>
            </a:pPr>
            <a:r>
              <a:rPr b="0" lang="fr-FR" sz="2600" spc="-1" strike="noStrike">
                <a:solidFill>
                  <a:srgbClr val="ff4000"/>
                </a:solidFill>
                <a:latin typeface="Arial"/>
                <a:ea typeface="DejaVu Sans"/>
              </a:rPr>
              <a:t>               </a:t>
            </a:r>
            <a:r>
              <a:rPr b="1" lang="fr-FR" sz="2600" spc="-1" strike="noStrike">
                <a:solidFill>
                  <a:srgbClr val="ff4000"/>
                </a:solidFill>
                <a:latin typeface="Arial"/>
                <a:ea typeface="DejaVu Sans"/>
              </a:rPr>
              <a:t>PRECAUTIONS  A  PRENDRE</a:t>
            </a:r>
            <a:endParaRPr b="0" lang="fr-FR" sz="2600" spc="-1" strike="noStrike">
              <a:latin typeface="Arial"/>
            </a:endParaRPr>
          </a:p>
          <a:p>
            <a:pPr>
              <a:lnSpc>
                <a:spcPct val="100000"/>
              </a:lnSpc>
            </a:pPr>
            <a:endParaRPr b="0" lang="fr-FR" sz="2600" spc="-1" strike="noStrike">
              <a:latin typeface="Arial"/>
            </a:endParaRPr>
          </a:p>
          <a:p>
            <a:pPr>
              <a:lnSpc>
                <a:spcPct val="100000"/>
              </a:lnSpc>
            </a:pPr>
            <a:endParaRPr b="0" lang="fr-FR" sz="2600" spc="-1" strike="noStrike">
              <a:latin typeface="Arial"/>
            </a:endParaRPr>
          </a:p>
          <a:p>
            <a:pPr>
              <a:lnSpc>
                <a:spcPct val="100000"/>
              </a:lnSpc>
            </a:pPr>
            <a:r>
              <a:rPr b="1" lang="fr-FR" sz="2000" spc="-1" strike="noStrike">
                <a:solidFill>
                  <a:srgbClr val="ff4000"/>
                </a:solidFill>
                <a:latin typeface="Arial"/>
                <a:ea typeface="DejaVu Sans"/>
              </a:rPr>
              <a:t>- Sur le ponté du baudrier</a:t>
            </a:r>
            <a:endParaRPr b="0" lang="fr-FR" sz="2000" spc="-1" strike="noStrike">
              <a:latin typeface="Arial"/>
            </a:endParaRPr>
          </a:p>
          <a:p>
            <a:pPr>
              <a:lnSpc>
                <a:spcPct val="100000"/>
              </a:lnSpc>
            </a:pPr>
            <a:r>
              <a:rPr b="1" lang="fr-FR" sz="2000" spc="-1" strike="noStrike">
                <a:solidFill>
                  <a:srgbClr val="ff4000"/>
                </a:solidFill>
                <a:latin typeface="Arial"/>
                <a:ea typeface="DejaVu Sans"/>
              </a:rPr>
              <a:t>- Fermeture et verrouillage du  mousqueton</a:t>
            </a:r>
            <a:endParaRPr b="0" lang="fr-FR" sz="2000" spc="-1" strike="noStrike">
              <a:latin typeface="Arial"/>
            </a:endParaRPr>
          </a:p>
          <a:p>
            <a:pPr>
              <a:lnSpc>
                <a:spcPct val="100000"/>
              </a:lnSpc>
            </a:pPr>
            <a:r>
              <a:rPr b="1" lang="fr-FR" sz="2000" spc="-1" strike="noStrike">
                <a:solidFill>
                  <a:srgbClr val="ff4000"/>
                </a:solidFill>
                <a:latin typeface="Arial"/>
                <a:ea typeface="DejaVu Sans"/>
              </a:rPr>
              <a:t>- Installation enfants / parents</a:t>
            </a:r>
            <a:endParaRPr b="0" lang="fr-FR" sz="2000" spc="-1" strike="noStrike">
              <a:latin typeface="Arial"/>
            </a:endParaRPr>
          </a:p>
          <a:p>
            <a:pPr>
              <a:lnSpc>
                <a:spcPct val="100000"/>
              </a:lnSpc>
            </a:pPr>
            <a:r>
              <a:rPr b="1" lang="fr-FR" sz="2000" spc="-1" strike="noStrike">
                <a:solidFill>
                  <a:srgbClr val="ff4000"/>
                </a:solidFill>
                <a:latin typeface="Arial"/>
                <a:ea typeface="DejaVu Sans"/>
              </a:rPr>
              <a:t>- Poids de l’enfant </a:t>
            </a:r>
            <a:endParaRPr b="0" lang="fr-FR" sz="2000" spc="-1" strike="noStrike">
              <a:latin typeface="Arial"/>
            </a:endParaRPr>
          </a:p>
          <a:p>
            <a:pPr>
              <a:lnSpc>
                <a:spcPct val="100000"/>
              </a:lnSpc>
            </a:pPr>
            <a:endParaRPr b="0" lang="fr-FR" sz="2000" spc="-1" strike="noStrike">
              <a:latin typeface="Arial"/>
            </a:endParaRPr>
          </a:p>
          <a:p>
            <a:pPr>
              <a:lnSpc>
                <a:spcPct val="100000"/>
              </a:lnSpc>
            </a:pPr>
            <a:endParaRPr b="0" lang="fr-FR" sz="2000" spc="-1" strike="noStrike">
              <a:latin typeface="Arial"/>
            </a:endParaRPr>
          </a:p>
          <a:p>
            <a:pPr>
              <a:lnSpc>
                <a:spcPct val="100000"/>
              </a:lnSpc>
            </a:pP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720000" y="1260000"/>
            <a:ext cx="10511280" cy="2498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r-FR" sz="4400" spc="-1" strike="noStrike">
                <a:solidFill>
                  <a:srgbClr val="000000"/>
                </a:solidFill>
                <a:latin typeface="Arial"/>
                <a:ea typeface="DejaVu Sans"/>
              </a:rPr>
              <a:t>Accident d’une fille de 8 ans, avec les parents grimpeurs</a:t>
            </a:r>
            <a:br/>
            <a:br/>
            <a:r>
              <a:rPr b="0" lang="fr-FR" sz="4400" spc="-1" strike="noStrike">
                <a:solidFill>
                  <a:srgbClr val="000000"/>
                </a:solidFill>
                <a:latin typeface="Arial"/>
                <a:ea typeface="DejaVu Sans"/>
              </a:rPr>
              <a:t>chute de 7 m</a:t>
            </a:r>
            <a:endParaRPr b="0" lang="fr-FR" sz="4400" spc="-1" strike="noStrike">
              <a:latin typeface="Arial"/>
            </a:endParaRPr>
          </a:p>
          <a:p>
            <a:pPr algn="ctr">
              <a:lnSpc>
                <a:spcPct val="100000"/>
              </a:lnSpc>
            </a:pPr>
            <a:endParaRPr b="0" lang="fr-FR" sz="4400" spc="-1" strike="noStrike">
              <a:latin typeface="Arial"/>
            </a:endParaRPr>
          </a:p>
          <a:p>
            <a:pPr algn="ctr">
              <a:lnSpc>
                <a:spcPct val="100000"/>
              </a:lnSpc>
            </a:pPr>
            <a:endParaRPr b="0" lang="fr-FR" sz="4400" spc="-1" strike="noStrike">
              <a:latin typeface="Arial"/>
            </a:endParaRPr>
          </a:p>
          <a:p>
            <a:pPr algn="ctr">
              <a:lnSpc>
                <a:spcPct val="100000"/>
              </a:lnSpc>
            </a:pPr>
            <a:r>
              <a:rPr b="0" lang="fr-FR" sz="4400" spc="-1" strike="noStrike">
                <a:solidFill>
                  <a:srgbClr val="f10d0c"/>
                </a:solidFill>
                <a:latin typeface="Arial"/>
                <a:ea typeface="DejaVu Sans"/>
              </a:rPr>
              <a:t>Le grimpeur oublie de s’encorder !!</a:t>
            </a: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838080" y="365040"/>
            <a:ext cx="10511280" cy="333288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br/>
            <a:br/>
            <a:r>
              <a:rPr b="0" lang="fr-FR" sz="4400" spc="-1" strike="noStrike">
                <a:solidFill>
                  <a:srgbClr val="000000"/>
                </a:solidFill>
                <a:latin typeface="Arial"/>
                <a:ea typeface="DejaVu Sans"/>
              </a:rPr>
              <a:t>Quelle que soit la technique utilisée, l’assurage  nécessite un apprentissage à des vitesses progressivement croissantes.</a:t>
            </a: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CustomShape 1"/>
          <p:cNvSpPr/>
          <p:nvPr/>
        </p:nvSpPr>
        <p:spPr>
          <a:xfrm>
            <a:off x="838080" y="365040"/>
            <a:ext cx="10511280" cy="1321200"/>
          </a:xfrm>
          <a:prstGeom prst="rect">
            <a:avLst/>
          </a:prstGeom>
          <a:noFill/>
          <a:ln w="0">
            <a:noFill/>
          </a:ln>
        </p:spPr>
        <p:style>
          <a:lnRef idx="0"/>
          <a:fillRef idx="0"/>
          <a:effectRef idx="0"/>
          <a:fontRef idx="minor"/>
        </p:style>
        <p:txBody>
          <a:bodyPr lIns="90000" rIns="90000" tIns="45000" bIns="45000" anchor="ctr">
            <a:noAutofit/>
          </a:bodyPr>
          <a:p>
            <a:pPr algn="ctr">
              <a:lnSpc>
                <a:spcPct val="90000"/>
              </a:lnSpc>
            </a:pPr>
            <a:endParaRPr b="0" lang="fr-FR" sz="1800" spc="-1" strike="noStrike">
              <a:latin typeface="Arial"/>
            </a:endParaRPr>
          </a:p>
          <a:p>
            <a:pPr algn="ctr">
              <a:lnSpc>
                <a:spcPct val="90000"/>
              </a:lnSpc>
            </a:pPr>
            <a:r>
              <a:rPr b="0" lang="fr-FR" sz="4400" spc="-1" strike="noStrike">
                <a:solidFill>
                  <a:srgbClr val="000000"/>
                </a:solidFill>
                <a:latin typeface="Calibri Light"/>
                <a:ea typeface="DejaVu Sans"/>
              </a:rPr>
              <a:t>FIN</a:t>
            </a:r>
            <a:endParaRPr b="0" lang="fr-FR" sz="4400" spc="-1" strike="noStrike">
              <a:latin typeface="Arial"/>
            </a:endParaRPr>
          </a:p>
          <a:p>
            <a:pPr algn="ctr">
              <a:lnSpc>
                <a:spcPct val="90000"/>
              </a:lnSpc>
            </a:pPr>
            <a:endParaRPr b="0" lang="fr-FR" sz="4400" spc="-1" strike="noStrike">
              <a:latin typeface="Arial"/>
            </a:endParaRPr>
          </a:p>
          <a:p>
            <a:pPr algn="ctr">
              <a:lnSpc>
                <a:spcPct val="90000"/>
              </a:lnSpc>
            </a:pPr>
            <a:endParaRPr b="0" lang="fr-FR" sz="4400" spc="-1" strike="noStrike">
              <a:latin typeface="Arial"/>
            </a:endParaRPr>
          </a:p>
          <a:p>
            <a:pPr algn="ctr">
              <a:lnSpc>
                <a:spcPct val="90000"/>
              </a:lnSpc>
            </a:pPr>
            <a:r>
              <a:rPr b="0" lang="fr-FR" sz="4400" spc="-1" strike="noStrike">
                <a:solidFill>
                  <a:srgbClr val="000000"/>
                </a:solidFill>
                <a:latin typeface="Calibri Light"/>
                <a:ea typeface="DejaVu Sans"/>
              </a:rPr>
              <a:t>A suivre diaporama 4</a:t>
            </a: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1215360" y="356760"/>
            <a:ext cx="8548560" cy="6307560"/>
          </a:xfrm>
          <a:prstGeom prst="rect">
            <a:avLst/>
          </a:prstGeom>
          <a:noFill/>
          <a:ln w="0">
            <a:noFill/>
          </a:ln>
        </p:spPr>
        <p:style>
          <a:lnRef idx="0"/>
          <a:fillRef idx="0"/>
          <a:effectRef idx="0"/>
          <a:fontRef idx="minor"/>
        </p:style>
        <p:txBody>
          <a:bodyPr lIns="90000" rIns="90000" tIns="45000" bIns="45000">
            <a:spAutoFit/>
          </a:bodyPr>
          <a:p>
            <a:pPr algn="ctr">
              <a:lnSpc>
                <a:spcPct val="100000"/>
              </a:lnSpc>
            </a:pPr>
            <a:r>
              <a:rPr b="1" lang="fr-FR" sz="2200" spc="-1" strike="noStrike">
                <a:solidFill>
                  <a:srgbClr val="c9211e"/>
                </a:solidFill>
                <a:latin typeface="Arial"/>
                <a:ea typeface="DejaVu Sans"/>
              </a:rPr>
              <a:t>Sur blocs SAE et  SNE </a:t>
            </a:r>
            <a:endParaRPr b="0" lang="fr-FR" sz="2200" spc="-1" strike="noStrike">
              <a:latin typeface="Arial"/>
            </a:endParaRPr>
          </a:p>
          <a:p>
            <a:pPr algn="ctr">
              <a:lnSpc>
                <a:spcPct val="100000"/>
              </a:lnSpc>
            </a:pPr>
            <a:endParaRPr b="0" lang="fr-FR" sz="2200" spc="-1" strike="noStrike">
              <a:latin typeface="Arial"/>
            </a:endParaRPr>
          </a:p>
          <a:p>
            <a:pPr algn="ctr">
              <a:lnSpc>
                <a:spcPct val="100000"/>
              </a:lnSpc>
            </a:pPr>
            <a:endParaRPr b="0" lang="fr-FR" sz="2200" spc="-1" strike="noStrike">
              <a:latin typeface="Arial"/>
            </a:endParaRPr>
          </a:p>
          <a:p>
            <a:pPr>
              <a:lnSpc>
                <a:spcPct val="100000"/>
              </a:lnSpc>
            </a:pPr>
            <a:r>
              <a:rPr b="0" lang="fr-FR" sz="1800" spc="-1" strike="noStrike">
                <a:solidFill>
                  <a:srgbClr val="000000"/>
                </a:solidFill>
                <a:latin typeface="Calibri"/>
                <a:ea typeface="DejaVu Sans"/>
              </a:rPr>
              <a:t>- Vérifier que la surface de réception est dégagée, </a:t>
            </a:r>
            <a:endParaRPr b="0" lang="fr-FR" sz="1800" spc="-1" strike="noStrike">
              <a:latin typeface="Arial"/>
            </a:endParaRPr>
          </a:p>
          <a:p>
            <a:pPr>
              <a:lnSpc>
                <a:spcPct val="100000"/>
              </a:lnSpc>
            </a:pPr>
            <a:r>
              <a:rPr b="0" lang="fr-FR" sz="1800" spc="-1" strike="noStrike">
                <a:solidFill>
                  <a:srgbClr val="000000"/>
                </a:solidFill>
                <a:latin typeface="Calibri"/>
                <a:ea typeface="DejaVu Sans"/>
              </a:rPr>
              <a:t> </a:t>
            </a:r>
            <a:endParaRPr b="0" lang="fr-FR" sz="1800" spc="-1" strike="noStrike">
              <a:latin typeface="Arial"/>
            </a:endParaRPr>
          </a:p>
          <a:p>
            <a:pPr>
              <a:lnSpc>
                <a:spcPct val="100000"/>
              </a:lnSpc>
            </a:pPr>
            <a:r>
              <a:rPr b="0" lang="fr-FR" sz="1800" spc="-1" strike="noStrike">
                <a:solidFill>
                  <a:srgbClr val="000000"/>
                </a:solidFill>
                <a:latin typeface="Calibri"/>
                <a:ea typeface="DejaVu Sans"/>
              </a:rPr>
              <a:t> </a:t>
            </a:r>
            <a:r>
              <a:rPr b="0" lang="fr-FR" sz="1800" spc="-1" strike="noStrike">
                <a:solidFill>
                  <a:srgbClr val="000000"/>
                </a:solidFill>
                <a:latin typeface="Calibri"/>
                <a:ea typeface="DejaVu Sans"/>
              </a:rPr>
              <a:t>-Vérifier qu’aucun grimpeur n’est au-dessus de soi,</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a:t>
            </a:r>
            <a:r>
              <a:rPr b="0" lang="fr-FR" sz="1800" spc="-1" strike="noStrike">
                <a:solidFill>
                  <a:srgbClr val="000000"/>
                </a:solidFill>
                <a:latin typeface="Calibri"/>
                <a:ea typeface="DejaVu Sans"/>
              </a:rPr>
              <a:t>-Privilégier la désescalade par un itinéraire de descente facile,</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a:t>
            </a:r>
            <a:r>
              <a:rPr b="0" lang="fr-FR" sz="1800" spc="-1" strike="noStrike">
                <a:solidFill>
                  <a:srgbClr val="000000"/>
                </a:solidFill>
                <a:latin typeface="Calibri"/>
                <a:ea typeface="DejaVu Sans"/>
              </a:rPr>
              <a:t>-Savoir se réceptionner en cas de saut ou de chute,</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Savoir renoncer à un passage présentant  une chute possible, </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Localiser une difficulté,</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a:t>
            </a:r>
            <a:r>
              <a:rPr b="0" lang="fr-FR" sz="1800" spc="-1" strike="noStrike">
                <a:solidFill>
                  <a:srgbClr val="000000"/>
                </a:solidFill>
                <a:latin typeface="Calibri"/>
                <a:ea typeface="DejaVu Sans"/>
              </a:rPr>
              <a:t>-Se faire parer,</a:t>
            </a:r>
            <a:endParaRPr b="0" lang="fr-FR" sz="1800" spc="-1" strike="noStrike">
              <a:latin typeface="Arial"/>
            </a:endParaRPr>
          </a:p>
          <a:p>
            <a:pPr>
              <a:lnSpc>
                <a:spcPct val="100000"/>
              </a:lnSpc>
            </a:pPr>
            <a:endParaRPr b="0" lang="fr-FR" sz="1800" spc="-1" strike="noStrike">
              <a:latin typeface="Arial"/>
            </a:endParaRPr>
          </a:p>
          <a:p>
            <a:pPr>
              <a:lnSpc>
                <a:spcPct val="100000"/>
              </a:lnSpc>
            </a:pPr>
            <a:r>
              <a:rPr b="0" lang="fr-FR" sz="1800" spc="-1" strike="noStrike">
                <a:solidFill>
                  <a:srgbClr val="000000"/>
                </a:solidFill>
                <a:latin typeface="Calibri"/>
                <a:ea typeface="DejaVu Sans"/>
              </a:rPr>
              <a:t>- Utiliser  des tapis de réception (crashpad)</a:t>
            </a:r>
            <a:endParaRPr b="0" lang="fr-FR" sz="1800" spc="-1" strike="noStrike">
              <a:latin typeface="Arial"/>
            </a:endParaRPr>
          </a:p>
          <a:p>
            <a:pPr>
              <a:lnSpc>
                <a:spcPct val="100000"/>
              </a:lnSpc>
            </a:pPr>
            <a:endParaRPr b="0" lang="fr-FR" sz="1800" spc="-1" strike="noStrike">
              <a:latin typeface="Arial"/>
            </a:endParaRPr>
          </a:p>
          <a:p>
            <a:pPr>
              <a:lnSpc>
                <a:spcPct val="100000"/>
              </a:lnSpc>
            </a:pPr>
            <a:endParaRPr b="0" lang="fr-FR" sz="1800" spc="-1" strike="noStrike">
              <a:latin typeface="Arial"/>
            </a:endParaRPr>
          </a:p>
          <a:p>
            <a:pPr>
              <a:lnSpc>
                <a:spcPct val="100000"/>
              </a:lnSpc>
            </a:pPr>
            <a:endParaRPr b="0" lang="fr-FR" sz="1800" spc="-1" strike="noStrike">
              <a:latin typeface="Arial"/>
            </a:endParaRPr>
          </a:p>
          <a:p>
            <a:pPr>
              <a:lnSpc>
                <a:spcPct val="100000"/>
              </a:lnSpc>
            </a:pPr>
            <a:endParaRPr b="0" lang="fr-FR"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2062800" y="1472040"/>
            <a:ext cx="7389000" cy="50274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fr-FR" sz="3600" spc="-1" strike="noStrike">
                <a:solidFill>
                  <a:srgbClr val="000000"/>
                </a:solidFill>
                <a:latin typeface="Arial"/>
                <a:ea typeface="DejaVu Sans"/>
              </a:rPr>
              <a:t>En bloc, tout arrêt de la prestation du grimpeur se caractérise par son retour au sol,</a:t>
            </a:r>
            <a:endParaRPr b="0" lang="fr-FR" sz="3600" spc="-1" strike="noStrike">
              <a:latin typeface="Arial"/>
            </a:endParaRPr>
          </a:p>
          <a:p>
            <a:pPr>
              <a:lnSpc>
                <a:spcPct val="100000"/>
              </a:lnSpc>
            </a:pPr>
            <a:endParaRPr b="0" lang="fr-FR" sz="3600" spc="-1" strike="noStrike">
              <a:latin typeface="Arial"/>
            </a:endParaRPr>
          </a:p>
          <a:p>
            <a:pPr marL="571680" indent="-567360">
              <a:lnSpc>
                <a:spcPct val="100000"/>
              </a:lnSpc>
              <a:buClr>
                <a:srgbClr val="000000"/>
              </a:buClr>
              <a:buFont typeface="StarSymbol"/>
              <a:buChar char="-"/>
            </a:pPr>
            <a:r>
              <a:rPr b="0" lang="fr-FR" sz="3600" spc="-1" strike="noStrike">
                <a:solidFill>
                  <a:srgbClr val="000000"/>
                </a:solidFill>
                <a:latin typeface="Arial"/>
                <a:ea typeface="DejaVu Sans"/>
              </a:rPr>
              <a:t>désescalade, </a:t>
            </a:r>
            <a:endParaRPr b="0" lang="fr-FR" sz="3600" spc="-1" strike="noStrike">
              <a:latin typeface="Arial"/>
            </a:endParaRPr>
          </a:p>
          <a:p>
            <a:pPr marL="571680" indent="-567360">
              <a:lnSpc>
                <a:spcPct val="100000"/>
              </a:lnSpc>
              <a:buClr>
                <a:srgbClr val="000000"/>
              </a:buClr>
              <a:buFont typeface="StarSymbol"/>
              <a:buChar char="-"/>
            </a:pPr>
            <a:r>
              <a:rPr b="0" lang="fr-FR" sz="3600" spc="-1" strike="noStrike">
                <a:solidFill>
                  <a:srgbClr val="000000"/>
                </a:solidFill>
                <a:latin typeface="Arial"/>
                <a:ea typeface="DejaVu Sans"/>
              </a:rPr>
              <a:t>Saut,</a:t>
            </a:r>
            <a:endParaRPr b="0" lang="fr-FR" sz="3600" spc="-1" strike="noStrike">
              <a:latin typeface="Arial"/>
            </a:endParaRPr>
          </a:p>
          <a:p>
            <a:pPr marL="571680" indent="-567360">
              <a:lnSpc>
                <a:spcPct val="100000"/>
              </a:lnSpc>
              <a:buClr>
                <a:srgbClr val="000000"/>
              </a:buClr>
              <a:buFont typeface="StarSymbol"/>
              <a:buChar char="-"/>
            </a:pPr>
            <a:r>
              <a:rPr b="0" lang="fr-FR" sz="3600" spc="-1" strike="noStrike">
                <a:solidFill>
                  <a:srgbClr val="000000"/>
                </a:solidFill>
                <a:latin typeface="Arial"/>
                <a:ea typeface="DejaVu Sans"/>
              </a:rPr>
              <a:t>chute.</a:t>
            </a:r>
            <a:endParaRPr b="0" lang="fr-FR" sz="3600" spc="-1" strike="noStrike">
              <a:latin typeface="Arial"/>
            </a:endParaRPr>
          </a:p>
          <a:p>
            <a:pPr>
              <a:lnSpc>
                <a:spcPct val="100000"/>
              </a:lnSpc>
            </a:pPr>
            <a:endParaRPr b="0" lang="fr-FR" sz="3600" spc="-1" strike="noStrike">
              <a:latin typeface="Arial"/>
            </a:endParaRPr>
          </a:p>
          <a:p>
            <a:pPr marL="571680" indent="-567360">
              <a:lnSpc>
                <a:spcPct val="100000"/>
              </a:lnSpc>
              <a:buClr>
                <a:srgbClr val="ff0000"/>
              </a:buClr>
              <a:buFont typeface="StarSymbol"/>
              <a:buChar char="-"/>
            </a:pPr>
            <a:r>
              <a:rPr b="0" lang="fr-FR" sz="3600" spc="-1" strike="noStrike">
                <a:solidFill>
                  <a:srgbClr val="ff0000"/>
                </a:solidFill>
                <a:latin typeface="Arial"/>
                <a:ea typeface="DejaVu Sans"/>
              </a:rPr>
              <a:t>Entraînement à la réception</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838080" y="365040"/>
            <a:ext cx="10511280" cy="523944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1" lang="fr-FR" sz="4400" spc="-1" strike="noStrike">
                <a:solidFill>
                  <a:srgbClr val="000000"/>
                </a:solidFill>
                <a:latin typeface="Arial"/>
                <a:ea typeface="DejaVu Sans"/>
              </a:rPr>
              <a:t>           </a:t>
            </a:r>
            <a:r>
              <a:rPr b="1" lang="fr-FR" sz="4400" spc="-1" strike="noStrike">
                <a:solidFill>
                  <a:srgbClr val="000000"/>
                </a:solidFill>
                <a:latin typeface="Arial"/>
                <a:ea typeface="DejaVu Sans"/>
              </a:rPr>
              <a:t>ESCALADE DE VITESSE</a:t>
            </a:r>
            <a:br/>
            <a:br/>
            <a:br/>
            <a:r>
              <a:rPr b="0" lang="fr-FR" sz="4400" spc="-1" strike="noStrike">
                <a:solidFill>
                  <a:srgbClr val="ff0000"/>
                </a:solidFill>
                <a:latin typeface="Arial"/>
                <a:ea typeface="DejaVu Sans"/>
              </a:rPr>
              <a:t>En escalade de vitesse, l’assurage se fait en moulinette ...</a:t>
            </a:r>
            <a:br/>
            <a:br/>
            <a:br/>
            <a:b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838080" y="365040"/>
            <a:ext cx="10511280" cy="3778920"/>
          </a:xfrm>
          <a:prstGeom prst="rect">
            <a:avLst/>
          </a:prstGeom>
          <a:noFill/>
          <a:ln w="0">
            <a:noFill/>
          </a:ln>
        </p:spPr>
        <p:style>
          <a:lnRef idx="0"/>
          <a:fillRef idx="0"/>
          <a:effectRef idx="0"/>
          <a:fontRef idx="minor"/>
        </p:style>
        <p:txBody>
          <a:bodyPr lIns="90000" rIns="90000" tIns="45000" bIns="45000" anchor="ctr">
            <a:normAutofit fontScale="71000"/>
          </a:bodyPr>
          <a:p>
            <a:pPr>
              <a:lnSpc>
                <a:spcPct val="90000"/>
              </a:lnSpc>
            </a:pPr>
            <a:r>
              <a:rPr b="0" lang="fr-FR" sz="4400" spc="-1" strike="noStrike">
                <a:solidFill>
                  <a:srgbClr val="000000"/>
                </a:solidFill>
                <a:latin typeface="Arial"/>
                <a:ea typeface="DejaVu Sans"/>
              </a:rPr>
              <a:t>         </a:t>
            </a:r>
            <a:r>
              <a:rPr b="1" lang="fr-FR" sz="4400" spc="-1" strike="noStrike">
                <a:solidFill>
                  <a:srgbClr val="0070c0"/>
                </a:solidFill>
                <a:latin typeface="Arial"/>
                <a:ea typeface="DejaVu Sans"/>
              </a:rPr>
              <a:t>Recommandation fédérale</a:t>
            </a:r>
            <a:br/>
            <a:br/>
            <a:endParaRPr b="0" lang="fr-FR" sz="4400" spc="-1" strike="noStrike">
              <a:latin typeface="Arial"/>
            </a:endParaRPr>
          </a:p>
          <a:p>
            <a:pPr>
              <a:lnSpc>
                <a:spcPct val="90000"/>
              </a:lnSpc>
            </a:pPr>
            <a:endParaRPr b="0" lang="fr-FR" sz="4400" spc="-1" strike="noStrike">
              <a:latin typeface="Arial"/>
            </a:endParaRPr>
          </a:p>
          <a:p>
            <a:pPr>
              <a:lnSpc>
                <a:spcPct val="90000"/>
              </a:lnSpc>
            </a:pPr>
            <a:endParaRPr b="0" lang="fr-FR" sz="4400" spc="-1" strike="noStrike">
              <a:latin typeface="Arial"/>
            </a:endParaRPr>
          </a:p>
          <a:p>
            <a:pPr>
              <a:lnSpc>
                <a:spcPct val="90000"/>
              </a:lnSpc>
            </a:pPr>
            <a:endParaRPr b="0" lang="fr-FR" sz="4400" spc="-1" strike="noStrike">
              <a:latin typeface="Arial"/>
            </a:endParaRPr>
          </a:p>
          <a:p>
            <a:pPr>
              <a:lnSpc>
                <a:spcPct val="90000"/>
              </a:lnSpc>
            </a:pPr>
            <a:r>
              <a:rPr b="0" lang="fr-FR" sz="4400" spc="-1" strike="noStrike">
                <a:solidFill>
                  <a:srgbClr val="000000"/>
                </a:solidFill>
                <a:latin typeface="Arial"/>
                <a:ea typeface="DejaVu Sans"/>
              </a:rPr>
              <a:t>La fédération préconise que le grimpeur soit </a:t>
            </a:r>
            <a:r>
              <a:rPr b="0" lang="fr-FR" sz="4400" spc="-1" strike="noStrike">
                <a:solidFill>
                  <a:srgbClr val="ff0000"/>
                </a:solidFill>
                <a:latin typeface="Arial"/>
                <a:ea typeface="DejaVu Sans"/>
              </a:rPr>
              <a:t>assuré par deux assureurs</a:t>
            </a: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838080" y="365040"/>
            <a:ext cx="10511280" cy="489384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br/>
            <a:r>
              <a:rPr b="0" lang="fr-FR" sz="4400" spc="-1" strike="noStrike">
                <a:solidFill>
                  <a:srgbClr val="000000"/>
                </a:solidFill>
                <a:latin typeface="Calibri Light"/>
                <a:ea typeface="DejaVu Sans"/>
              </a:rPr>
              <a:t>            </a:t>
            </a:r>
            <a:r>
              <a:rPr b="1" lang="fr-FR" sz="4400" spc="-1" strike="noStrike">
                <a:solidFill>
                  <a:srgbClr val="000000"/>
                </a:solidFill>
                <a:latin typeface="Arial"/>
                <a:ea typeface="DejaVu Sans"/>
              </a:rPr>
              <a:t>Précautions / corde</a:t>
            </a:r>
            <a:br/>
            <a:br/>
            <a:r>
              <a:rPr b="0" lang="fr-FR" sz="4400" spc="-1" strike="noStrike">
                <a:solidFill>
                  <a:srgbClr val="000000"/>
                </a:solidFill>
                <a:latin typeface="Arial"/>
                <a:ea typeface="DejaVu Sans"/>
              </a:rPr>
              <a:t> - Vérifier l’état de la corde. </a:t>
            </a:r>
            <a:br/>
            <a:r>
              <a:rPr b="0" lang="fr-FR" sz="4400" spc="-1" strike="noStrike">
                <a:solidFill>
                  <a:srgbClr val="000000"/>
                </a:solidFill>
                <a:latin typeface="Arial"/>
                <a:ea typeface="DejaVu Sans"/>
              </a:rPr>
              <a:t>-  Longueur adaptée à la hauteur de la voie </a:t>
            </a:r>
            <a:br/>
            <a:endParaRPr b="0" lang="fr-FR" sz="4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78960" y="474480"/>
            <a:ext cx="10498320" cy="6187320"/>
          </a:xfrm>
          <a:prstGeom prst="rect">
            <a:avLst/>
          </a:prstGeom>
          <a:noFill/>
          <a:ln w="0">
            <a:noFill/>
          </a:ln>
        </p:spPr>
        <p:style>
          <a:lnRef idx="0"/>
          <a:fillRef idx="0"/>
          <a:effectRef idx="0"/>
          <a:fontRef idx="minor"/>
        </p:style>
        <p:txBody>
          <a:bodyPr lIns="90000" rIns="90000" tIns="45000" bIns="45000" anchor="ctr">
            <a:normAutofit fontScale="76000"/>
          </a:bodyPr>
          <a:p>
            <a:pPr>
              <a:lnSpc>
                <a:spcPct val="90000"/>
              </a:lnSpc>
            </a:pPr>
            <a:r>
              <a:rPr b="0" lang="fr-FR" sz="4400" spc="-1" strike="noStrike">
                <a:solidFill>
                  <a:srgbClr val="000000"/>
                </a:solidFill>
                <a:latin typeface="Calibri Light"/>
                <a:ea typeface="DejaVu Sans"/>
              </a:rPr>
              <a:t></a:t>
            </a:r>
            <a:br/>
            <a:r>
              <a:rPr b="0" lang="fr-FR" sz="4400" spc="-1" strike="noStrike">
                <a:solidFill>
                  <a:srgbClr val="000000"/>
                </a:solidFill>
                <a:latin typeface="Calibri Light"/>
                <a:ea typeface="DejaVu Sans"/>
              </a:rPr>
              <a:t>                     </a:t>
            </a:r>
            <a:r>
              <a:rPr b="1" lang="fr-FR" sz="4400" spc="-1" strike="noStrike">
                <a:solidFill>
                  <a:srgbClr val="000000"/>
                </a:solidFill>
                <a:latin typeface="Arial"/>
                <a:ea typeface="DejaVu Sans"/>
              </a:rPr>
              <a:t>Les assureurs</a:t>
            </a:r>
            <a:br/>
            <a:br/>
            <a:r>
              <a:rPr b="0" lang="fr-FR" sz="4400" spc="-1" strike="noStrike">
                <a:solidFill>
                  <a:srgbClr val="000000"/>
                </a:solidFill>
                <a:latin typeface="Arial"/>
                <a:ea typeface="DejaVu Sans"/>
              </a:rPr>
              <a:t> </a:t>
            </a:r>
            <a:r>
              <a:rPr b="0" lang="fr-FR" sz="4400" spc="-1" strike="noStrike">
                <a:solidFill>
                  <a:srgbClr val="ff0000"/>
                </a:solidFill>
                <a:latin typeface="Arial"/>
                <a:ea typeface="DejaVu Sans"/>
              </a:rPr>
              <a:t>- </a:t>
            </a:r>
            <a:r>
              <a:rPr b="0" lang="fr-FR" sz="3600" spc="-1" strike="noStrike">
                <a:solidFill>
                  <a:srgbClr val="ff0000"/>
                </a:solidFill>
                <a:latin typeface="Arial"/>
                <a:ea typeface="DejaVu Sans"/>
              </a:rPr>
              <a:t>Réalisent toujours un nœud (ou un système de blocage) au bout du brin libre de la corde afin d’empêcher celle-ci de s’échapper du frein d’assurage</a:t>
            </a:r>
            <a:r>
              <a:rPr b="0" lang="fr-FR" sz="3600" spc="-1" strike="noStrike">
                <a:solidFill>
                  <a:srgbClr val="000000"/>
                </a:solidFill>
                <a:latin typeface="Arial"/>
                <a:ea typeface="DejaVu Sans"/>
              </a:rPr>
              <a:t>. </a:t>
            </a:r>
            <a:br/>
            <a:br/>
            <a:r>
              <a:rPr b="0" lang="fr-FR" sz="3600" spc="-1" strike="noStrike">
                <a:solidFill>
                  <a:srgbClr val="000000"/>
                </a:solidFill>
                <a:latin typeface="Arial"/>
                <a:ea typeface="DejaVu Sans"/>
              </a:rPr>
              <a:t>-</a:t>
            </a:r>
            <a:r>
              <a:rPr b="0" lang="fr-FR" sz="3600" spc="-1" strike="noStrike">
                <a:solidFill>
                  <a:srgbClr val="002060"/>
                </a:solidFill>
                <a:latin typeface="Arial"/>
                <a:ea typeface="DejaVu Sans"/>
              </a:rPr>
              <a:t>  Vérifient et valident l’encordement ou le système de fixation de la corde sur le harnais du grimpeur. </a:t>
            </a:r>
            <a:br/>
            <a:br/>
            <a:r>
              <a:rPr b="0" lang="fr-FR" sz="3600" spc="-1" strike="noStrike">
                <a:solidFill>
                  <a:srgbClr val="000000"/>
                </a:solidFill>
                <a:latin typeface="Arial"/>
                <a:ea typeface="DejaVu Sans"/>
              </a:rPr>
              <a:t>-  Vérifient la mise en place de la corde dans le frein d’assurage et la conformité de sa fixation au harnais.</a:t>
            </a:r>
            <a:br/>
            <a:br/>
            <a:b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838080" y="365040"/>
            <a:ext cx="10511280" cy="5272920"/>
          </a:xfrm>
          <a:prstGeom prst="rect">
            <a:avLst/>
          </a:prstGeom>
          <a:noFill/>
          <a:ln w="0">
            <a:noFill/>
          </a:ln>
        </p:spPr>
        <p:style>
          <a:lnRef idx="0"/>
          <a:fillRef idx="0"/>
          <a:effectRef idx="0"/>
          <a:fontRef idx="minor"/>
        </p:style>
        <p:txBody>
          <a:bodyPr lIns="90000" rIns="90000" tIns="45000" bIns="45000" anchor="ctr">
            <a:normAutofit fontScale="91000"/>
          </a:bodyPr>
          <a:p>
            <a:pPr>
              <a:lnSpc>
                <a:spcPct val="90000"/>
              </a:lnSpc>
            </a:pPr>
            <a:r>
              <a:rPr b="0" lang="fr-FR" sz="4400" spc="-1" strike="noStrike">
                <a:solidFill>
                  <a:srgbClr val="000000"/>
                </a:solidFill>
                <a:latin typeface="Calibri Light"/>
                <a:ea typeface="DejaVu Sans"/>
              </a:rPr>
              <a:t></a:t>
            </a:r>
            <a:br/>
            <a:r>
              <a:rPr b="0" lang="fr-FR" sz="4400" spc="-1" strike="noStrike">
                <a:solidFill>
                  <a:srgbClr val="000000"/>
                </a:solidFill>
                <a:latin typeface="Calibri Light"/>
                <a:ea typeface="DejaVu Sans"/>
              </a:rPr>
              <a:t>                        </a:t>
            </a:r>
            <a:r>
              <a:rPr b="1" lang="fr-FR" sz="4400" spc="-1" strike="noStrike">
                <a:solidFill>
                  <a:srgbClr val="000000"/>
                </a:solidFill>
                <a:latin typeface="Calibri"/>
                <a:ea typeface="DejaVu Sans"/>
              </a:rPr>
              <a:t>Le grimpeur</a:t>
            </a:r>
            <a:br/>
            <a:br/>
            <a:r>
              <a:rPr b="0" lang="fr-FR" sz="4400" spc="-1" strike="noStrike">
                <a:solidFill>
                  <a:srgbClr val="ff0000"/>
                </a:solidFill>
                <a:latin typeface="Calibri Light"/>
                <a:ea typeface="DejaVu Sans"/>
              </a:rPr>
              <a:t>- </a:t>
            </a:r>
            <a:r>
              <a:rPr b="0" lang="fr-FR" sz="2700" spc="-1" strike="noStrike">
                <a:solidFill>
                  <a:srgbClr val="ff0000"/>
                </a:solidFill>
                <a:latin typeface="Arial"/>
                <a:ea typeface="DejaVu Sans"/>
              </a:rPr>
              <a:t> Contrôle la présence du nœud (ou du système de blocage) à l’extrémité du brin libre de la corde</a:t>
            </a:r>
            <a:r>
              <a:rPr b="0" lang="fr-FR" sz="2700" spc="-1" strike="noStrike">
                <a:solidFill>
                  <a:srgbClr val="000000"/>
                </a:solidFill>
                <a:latin typeface="Arial"/>
                <a:ea typeface="DejaVu Sans"/>
              </a:rPr>
              <a:t>. </a:t>
            </a:r>
            <a:br/>
            <a:br/>
            <a:r>
              <a:rPr b="0" lang="fr-FR" sz="2700" spc="-1" strike="noStrike">
                <a:solidFill>
                  <a:srgbClr val="000000"/>
                </a:solidFill>
                <a:latin typeface="Arial"/>
                <a:ea typeface="DejaVu Sans"/>
              </a:rPr>
              <a:t>-  S’encorde avec un nœud de "huit tressé" + nœud d’arrêt serré, ou fixe avec le plus grand soin la corde à son harnais par l’intermédiaire de 2 mousquetons de sécurité inversés reliés à la corde par un nœud de "huit tressé" + nœud d’arrêt serré. </a:t>
            </a:r>
            <a:br/>
            <a:br/>
            <a:r>
              <a:rPr b="0" lang="fr-FR" sz="2700" spc="-1" strike="noStrike">
                <a:solidFill>
                  <a:srgbClr val="000000"/>
                </a:solidFill>
                <a:latin typeface="Arial"/>
                <a:ea typeface="DejaVu Sans"/>
              </a:rPr>
              <a:t>- </a:t>
            </a:r>
            <a:r>
              <a:rPr b="0" lang="fr-FR" sz="2700" spc="-1" strike="noStrike">
                <a:solidFill>
                  <a:srgbClr val="ff0000"/>
                </a:solidFill>
                <a:latin typeface="Arial"/>
                <a:ea typeface="DejaVu Sans"/>
              </a:rPr>
              <a:t> Fait vérifier la fixation de la corde sur son harnais par l’assureur</a:t>
            </a:r>
            <a:r>
              <a:rPr b="0" lang="fr-FR" sz="2700" spc="-1" strike="noStrike">
                <a:solidFill>
                  <a:srgbClr val="000000"/>
                </a:solidFill>
                <a:latin typeface="Arial"/>
                <a:ea typeface="DejaVu Sans"/>
              </a:rPr>
              <a:t>. </a:t>
            </a:r>
            <a:br/>
            <a:br/>
            <a:r>
              <a:rPr b="0" lang="fr-FR" sz="2700" spc="-1" strike="noStrike">
                <a:solidFill>
                  <a:srgbClr val="000000"/>
                </a:solidFill>
                <a:latin typeface="Arial"/>
                <a:ea typeface="DejaVu Sans"/>
              </a:rPr>
              <a:t> - Vérifie la mise en place de la corde dans le frein d’assurage </a:t>
            </a:r>
            <a:endParaRPr b="0" lang="fr-FR" sz="2700" spc="-1" strike="noStrike">
              <a:latin typeface="Arial"/>
            </a:endParaRPr>
          </a:p>
          <a:p>
            <a:pPr>
              <a:lnSpc>
                <a:spcPct val="90000"/>
              </a:lnSpc>
            </a:pPr>
            <a:br/>
            <a:r>
              <a:rPr b="0" lang="fr-FR" sz="2700" spc="-1" strike="noStrike">
                <a:solidFill>
                  <a:srgbClr val="000000"/>
                </a:solidFill>
                <a:latin typeface="Arial"/>
                <a:ea typeface="DejaVu Sans"/>
              </a:rPr>
              <a:t>- </a:t>
            </a:r>
            <a:r>
              <a:rPr b="0" lang="fr-FR" sz="2700" spc="-1" strike="noStrike">
                <a:solidFill>
                  <a:srgbClr val="ff0000"/>
                </a:solidFill>
                <a:latin typeface="Arial"/>
                <a:ea typeface="DejaVu Sans"/>
              </a:rPr>
              <a:t>Vérifie la bonne installation des assureurs.</a:t>
            </a:r>
            <a:endParaRPr b="0" lang="fr-FR" sz="27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749160" y="510120"/>
            <a:ext cx="10511280" cy="501660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1" lang="fr-FR" sz="4400" spc="-1" strike="noStrike">
                <a:solidFill>
                  <a:srgbClr val="000000"/>
                </a:solidFill>
                <a:latin typeface="Arial"/>
                <a:ea typeface="DejaVu Sans"/>
              </a:rPr>
              <a:t>                             </a:t>
            </a:r>
            <a:r>
              <a:rPr b="1" lang="fr-FR" sz="4400" spc="-1" strike="noStrike">
                <a:solidFill>
                  <a:srgbClr val="000000"/>
                </a:solidFill>
                <a:latin typeface="Arial"/>
                <a:ea typeface="DejaVu Sans"/>
              </a:rPr>
              <a:t>Attention</a:t>
            </a:r>
            <a:br/>
            <a:br/>
            <a:r>
              <a:rPr b="0" lang="fr-FR" sz="4400" spc="-1" strike="noStrike">
                <a:solidFill>
                  <a:srgbClr val="000000"/>
                </a:solidFill>
                <a:latin typeface="Arial"/>
                <a:ea typeface="DejaVu Sans"/>
              </a:rPr>
              <a:t>Dans le cadre de pratique de haut niveau, il existe des dispositifs permettant d’assurer la sécurité du grimpeur dont la mise en œuvre est placée sous la responsabilité directe des entraîneurs. </a:t>
            </a:r>
            <a:endParaRPr b="0" lang="fr-FR" sz="4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339</TotalTime>
  <Application>LibreOffice/7.0.3.1$Windows_X86_64 LibreOffice_project/d7547858d014d4cf69878db179d326fc3483e082</Application>
  <Words>542</Words>
  <Paragraphs>37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2023-03-14T08:23:10Z</dcterms:created>
  <dc:creator>Bernard PA</dc:creator>
  <dc:description/>
  <dc:language>fr-FR</dc:language>
  <cp:lastModifiedBy/>
  <dcterms:modified xsi:type="dcterms:W3CDTF">2023-10-16T10:42:37Z</dcterms:modified>
  <cp:revision>44</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11</vt:i4>
  </property>
</Properties>
</file>